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3"/>
    <p:sldId id="257" r:id="rId4"/>
    <p:sldId id="376" r:id="rId6"/>
    <p:sldId id="261" r:id="rId7"/>
    <p:sldId id="377" r:id="rId8"/>
    <p:sldId id="378" r:id="rId9"/>
    <p:sldId id="392" r:id="rId10"/>
    <p:sldId id="385" r:id="rId11"/>
    <p:sldId id="379" r:id="rId12"/>
    <p:sldId id="380" r:id="rId13"/>
    <p:sldId id="381" r:id="rId14"/>
    <p:sldId id="386" r:id="rId15"/>
    <p:sldId id="383" r:id="rId16"/>
    <p:sldId id="3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877" autoAdjust="0"/>
  </p:normalViewPr>
  <p:slideViewPr>
    <p:cSldViewPr snapToGrid="0">
      <p:cViewPr varScale="1">
        <p:scale>
          <a:sx n="71" d="100"/>
          <a:sy n="71" d="100"/>
        </p:scale>
        <p:origin x="4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7887D-57E1-4959-9C29-25A9A8E29464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97A340-596D-493E-85A3-4FF8E1281C46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97A340-596D-493E-85A3-4FF8E1281C46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</a:fld>
            <a:endParaRPr lang="en-US"/>
          </a:p>
        </p:txBody>
      </p:sp>
      <p:pic>
        <p:nvPicPr>
          <p:cNvPr id="1026" name="Picture 2" descr="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7270" y="313180"/>
            <a:ext cx="1920929" cy="928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8094"/>
            <a:ext cx="10515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</a:fld>
            <a:endParaRPr lang="en-US"/>
          </a:p>
        </p:txBody>
      </p:sp>
      <p:pic>
        <p:nvPicPr>
          <p:cNvPr id="2050" name="Picture 2" descr="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205" y="348285"/>
            <a:ext cx="2174996" cy="1051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3FEFC-0D45-4140-A601-184C1DA8CFB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135CD-227E-8D45-B36C-577D7B56E72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hyperlink" Target="https://www.researchgate.net/publication/359624349_Analysis_of_Greedy_Perimeter_Stateless_Routing_Protocol_Network_Simulation_using_Bird_Flocking_Algorithm" TargetMode="External"/><Relationship Id="rId3" Type="http://schemas.openxmlformats.org/officeDocument/2006/relationships/hyperlink" Target="https://ieeexplore.ieee.org/document/10201105" TargetMode="External"/><Relationship Id="rId2" Type="http://schemas.openxmlformats.org/officeDocument/2006/relationships/hyperlink" Target="https://iopscience.iop.org/article/10.1088/1757-899X/322/5/052019" TargetMode="External"/><Relationship Id="rId1" Type="http://schemas.openxmlformats.org/officeDocument/2006/relationships/hyperlink" Target="https://library.acadlore.com/IDA/2022/1/1/IDA_01.01_03.pdf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315" y="501172"/>
            <a:ext cx="2775858" cy="388822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0965" y="4337685"/>
            <a:ext cx="5029200" cy="2041525"/>
          </a:xfrm>
        </p:spPr>
        <p:txBody>
          <a:bodyPr>
            <a:no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By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Students: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1</a:t>
            </a:r>
            <a:r>
              <a:rPr lang="en-IN" alt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. Keerthana Bollepally</a:t>
            </a:r>
            <a:endParaRPr lang="en-IN" alt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2</a:t>
            </a:r>
            <a:r>
              <a:rPr lang="en-IN" alt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r>
              <a:rPr lang="en-IN" altLang="en-US" sz="2000" b="1" dirty="0" err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Alaka</a:t>
            </a:r>
            <a:r>
              <a:rPr lang="en-IN" alt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IN" altLang="en-US" sz="2000" b="1" dirty="0" err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Asritha</a:t>
            </a:r>
            <a:r>
              <a:rPr lang="en-IN" alt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IN" altLang="en-US" sz="2000" b="1" dirty="0" err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Ghantasla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3</a:t>
            </a:r>
            <a:r>
              <a:rPr lang="en-IN" alt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.Riya Reddy</a:t>
            </a:r>
            <a:endParaRPr lang="en-IN" alt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alt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4.Sri Sai Siri</a:t>
            </a:r>
            <a:endParaRPr lang="en-IN" alt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Subtitle 2"/>
          <p:cNvSpPr txBox="1"/>
          <p:nvPr/>
        </p:nvSpPr>
        <p:spPr>
          <a:xfrm>
            <a:off x="500743" y="4705687"/>
            <a:ext cx="4669972" cy="10171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Supervisor</a:t>
            </a:r>
            <a:r>
              <a:rPr lang="en-IN" alt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Name</a:t>
            </a:r>
            <a:r>
              <a:rPr lang="en-IN" alt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IN" alt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alt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Dr.ReddyShekar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SOT-School of Technology Woxsen University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1774373" y="1844276"/>
            <a:ext cx="7358743" cy="1017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Title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sz="24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altLang="en-US" sz="24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Intelligent Machines in Vehicle Platooning </a:t>
            </a:r>
            <a:endParaRPr lang="en-IN" altLang="en-US" sz="24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/>
          <p:cNvSpPr txBox="1"/>
          <p:nvPr/>
        </p:nvSpPr>
        <p:spPr>
          <a:xfrm>
            <a:off x="321796" y="531449"/>
            <a:ext cx="4457033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Novelty</a:t>
            </a:r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0" y="111917"/>
            <a:ext cx="2775858" cy="388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1796" y="1873624"/>
            <a:ext cx="11377145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The combination of DSRC, C-V2X, GRP, and GPSR creates a unique multi-layered communication system that leverages the strengths of existing technologies while introducing innovative routing and group communication methods.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The integration of GPSR provides a novel way to optimize data routing based on geographic information, leading to more efficient data transmission and reduced latency in communication among platoon vehicles.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Unlike traditional systems that use static communication protocols, this approach allows for dynamic vehicle group formation, adapting to real-time traffic conditions and enhancing operational efficiency.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The innovative combination of these protocols contributes to the broader field of intelligent transportation systems (ITS), potentially setting a new standard for communication in vehicular networks.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148558" y="1340675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/>
          <p:cNvSpPr txBox="1"/>
          <p:nvPr/>
        </p:nvSpPr>
        <p:spPr>
          <a:xfrm>
            <a:off x="321796" y="531449"/>
            <a:ext cx="4457033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Software Requirements</a:t>
            </a:r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0" y="111917"/>
            <a:ext cx="2775858" cy="388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599702" y="1627215"/>
            <a:ext cx="11209655" cy="4582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buAutoNum type="arabicPeriod"/>
            </a:pPr>
            <a:r>
              <a:rPr lang="en-US" sz="2000" b="1" dirty="0">
                <a:latin typeface="Times New Roman" panose="02020603050405020304" charset="0"/>
                <a:cs typeface="Times New Roman" panose="02020603050405020304" charset="0"/>
              </a:rPr>
              <a:t>SUMO (Simulation of Urban </a:t>
            </a:r>
            <a:r>
              <a:rPr lang="en-US" sz="2000" b="1" dirty="0" err="1">
                <a:latin typeface="Times New Roman" panose="02020603050405020304" charset="0"/>
                <a:cs typeface="Times New Roman" panose="02020603050405020304" charset="0"/>
              </a:rPr>
              <a:t>MObility</a:t>
            </a:r>
            <a:r>
              <a:rPr lang="en-US" sz="2000" b="1" dirty="0">
                <a:latin typeface="Times New Roman" panose="02020603050405020304" charset="0"/>
                <a:cs typeface="Times New Roman" panose="02020603050405020304" charset="0"/>
              </a:rPr>
              <a:t>)</a:t>
            </a: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Traffic simulation to model vehicle movement and platooning behavior, used to visualize and simulate vehicle platooning scenarios and traffic management.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2. </a:t>
            </a:r>
            <a:r>
              <a:rPr lang="en-IN" sz="2000" b="1" dirty="0" err="1">
                <a:latin typeface="Times New Roman" panose="02020603050405020304" charset="0"/>
                <a:cs typeface="Times New Roman" panose="02020603050405020304" charset="0"/>
              </a:rPr>
              <a:t>OMNeT</a:t>
            </a:r>
            <a:r>
              <a:rPr lang="en-IN" sz="2000" b="1" dirty="0">
                <a:latin typeface="Times New Roman" panose="02020603050405020304" charset="0"/>
                <a:cs typeface="Times New Roman" panose="02020603050405020304" charset="0"/>
              </a:rPr>
              <a:t>++</a:t>
            </a: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Network simulation platform for communication system modeling. Simulate communication between vehicles using different technologies like </a:t>
            </a:r>
            <a:r>
              <a:rPr lang="en-US" sz="2000" dirty="0" err="1">
                <a:latin typeface="Times New Roman" panose="02020603050405020304" charset="0"/>
                <a:cs typeface="Times New Roman" panose="02020603050405020304" charset="0"/>
              </a:rPr>
              <a:t>LiFi</a:t>
            </a: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, C-V2X, and DSRC.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3.</a:t>
            </a:r>
            <a:r>
              <a:rPr lang="en-IN" sz="2000" b="1" dirty="0">
                <a:latin typeface="Times New Roman" panose="02020603050405020304" charset="0"/>
                <a:cs typeface="Times New Roman" panose="02020603050405020304" charset="0"/>
              </a:rPr>
              <a:t> Veins Framework</a:t>
            </a: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Integrate vehicular communication (DSRC, C-V2X) with </a:t>
            </a:r>
            <a:r>
              <a:rPr lang="en-US" sz="2000" dirty="0" err="1">
                <a:latin typeface="Times New Roman" panose="02020603050405020304" charset="0"/>
                <a:cs typeface="Times New Roman" panose="02020603050405020304" charset="0"/>
              </a:rPr>
              <a:t>OMNeT</a:t>
            </a: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++ and SUMO for realistic V2X communication scenarios.</a:t>
            </a: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 Veins for </a:t>
            </a:r>
            <a:r>
              <a:rPr lang="en-IN" sz="2000" dirty="0" err="1">
                <a:latin typeface="Times New Roman" panose="02020603050405020304" charset="0"/>
                <a:cs typeface="Times New Roman" panose="02020603050405020304" charset="0"/>
              </a:rPr>
              <a:t>modeling</a:t>
            </a: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 DSRC communication; optionally, </a:t>
            </a:r>
            <a:r>
              <a:rPr lang="en-IN" sz="2000" b="1" dirty="0">
                <a:latin typeface="Times New Roman" panose="02020603050405020304" charset="0"/>
                <a:cs typeface="Times New Roman" panose="02020603050405020304" charset="0"/>
              </a:rPr>
              <a:t>Veins LTE</a:t>
            </a: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 for LTE-based vehicle communication.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4.</a:t>
            </a:r>
            <a:r>
              <a:rPr lang="en-IN" sz="2000" b="1" dirty="0">
                <a:latin typeface="Times New Roman" panose="02020603050405020304" charset="0"/>
                <a:cs typeface="Times New Roman" panose="02020603050405020304" charset="0"/>
              </a:rPr>
              <a:t> NS-3 (if used)</a:t>
            </a: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: Network simulation alternative to </a:t>
            </a:r>
            <a:r>
              <a:rPr lang="en-IN" sz="2000" dirty="0" err="1">
                <a:latin typeface="Times New Roman" panose="02020603050405020304" charset="0"/>
                <a:cs typeface="Times New Roman" panose="02020603050405020304" charset="0"/>
              </a:rPr>
              <a:t>OMNeT</a:t>
            </a: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++.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148558" y="1316107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0" y="214264"/>
            <a:ext cx="2705100" cy="398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8558" y="713765"/>
            <a:ext cx="5373701" cy="598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3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 Software Requirements</a:t>
            </a:r>
            <a:endParaRPr lang="en-US" sz="33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3411" y="1790855"/>
            <a:ext cx="8624047" cy="3107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5.</a:t>
            </a:r>
            <a:r>
              <a:rPr lang="en-IN" sz="2000" b="1" dirty="0">
                <a:latin typeface="Times New Roman" panose="02020603050405020304" charset="0"/>
                <a:cs typeface="Times New Roman" panose="02020603050405020304" charset="0"/>
              </a:rPr>
              <a:t> Python (if required)</a:t>
            </a: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Custom development and integration of hybrid communication systems.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Develop AI-driven algorithms for communication switching and real-time monitoring of network conditions.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AI Libraries 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Matplotlib/Seaborn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Pandas/</a:t>
            </a:r>
            <a:r>
              <a:rPr lang="en-IN" sz="2000" dirty="0" err="1">
                <a:latin typeface="Times New Roman" panose="02020603050405020304" charset="0"/>
                <a:cs typeface="Times New Roman" panose="02020603050405020304" charset="0"/>
              </a:rPr>
              <a:t>Numpy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6900" y="0"/>
            <a:ext cx="27051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67876" y="133171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/>
          <p:cNvSpPr txBox="1"/>
          <p:nvPr/>
        </p:nvSpPr>
        <p:spPr>
          <a:xfrm>
            <a:off x="321796" y="531449"/>
            <a:ext cx="4936004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Hardware Requirements</a:t>
            </a:r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Title 1"/>
          <p:cNvSpPr txBox="1"/>
          <p:nvPr/>
        </p:nvSpPr>
        <p:spPr>
          <a:xfrm>
            <a:off x="0" y="111917"/>
            <a:ext cx="2775858" cy="388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21796" y="1787683"/>
            <a:ext cx="11047730" cy="44761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>
              <a:buAutoNum type="arabicPeriod"/>
            </a:pP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Processor (CPU)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2.   RAM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3.   Graphics Processing Unit (GPU) 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4.   Storage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5.   Operating System(suitable for </a:t>
            </a:r>
            <a:r>
              <a:rPr lang="en-IN" sz="2000" dirty="0" err="1">
                <a:latin typeface="Times New Roman" panose="02020603050405020304" charset="0"/>
                <a:cs typeface="Times New Roman" panose="02020603050405020304" charset="0"/>
              </a:rPr>
              <a:t>OMNeT</a:t>
            </a: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++, Veins, SUMO)</a:t>
            </a:r>
            <a:endParaRPr lang="en-IN" alt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/>
          <p:cNvSpPr txBox="1"/>
          <p:nvPr/>
        </p:nvSpPr>
        <p:spPr>
          <a:xfrm>
            <a:off x="3021453" y="2996862"/>
            <a:ext cx="3564404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Thanking You</a:t>
            </a:r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0" y="111917"/>
            <a:ext cx="2775858" cy="388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707571" y="6065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 txBox="1"/>
          <p:nvPr/>
        </p:nvSpPr>
        <p:spPr>
          <a:xfrm>
            <a:off x="419766" y="2484994"/>
            <a:ext cx="6481777" cy="41138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Contents:</a:t>
            </a:r>
            <a:endParaRPr lang="en-US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Abstract</a:t>
            </a:r>
            <a:endParaRPr lang="en-US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endParaRPr lang="en-US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Introduction</a:t>
            </a:r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Literature survey</a:t>
            </a:r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Existing System</a:t>
            </a:r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Proposed System</a:t>
            </a:r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Novelty</a:t>
            </a:r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Software Requirements</a:t>
            </a:r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Hardware Requirements</a:t>
            </a:r>
            <a:endParaRPr lang="en-IN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sz="28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IN" sz="28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8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8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itle 1"/>
          <p:cNvSpPr txBox="1"/>
          <p:nvPr/>
        </p:nvSpPr>
        <p:spPr>
          <a:xfrm>
            <a:off x="419554" y="659137"/>
            <a:ext cx="9263743" cy="741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Title</a:t>
            </a:r>
            <a:r>
              <a:rPr lang="en-US" sz="3200" b="1" dirty="0">
                <a:solidFill>
                  <a:srgbClr val="002060"/>
                </a:solidFill>
                <a:latin typeface="LM Roman 10" panose="00000500000000000000" pitchFamily="50" charset="0"/>
              </a:rPr>
              <a:t>:</a:t>
            </a:r>
            <a:endParaRPr lang="en-US" sz="3200" b="1" dirty="0">
              <a:solidFill>
                <a:srgbClr val="002060"/>
              </a:solidFill>
              <a:latin typeface="LM Roman 10" panose="00000500000000000000" pitchFamily="50" charset="0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234315" y="112552"/>
            <a:ext cx="2775858" cy="388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itle 1"/>
          <p:cNvSpPr txBox="1"/>
          <p:nvPr/>
        </p:nvSpPr>
        <p:spPr>
          <a:xfrm>
            <a:off x="321796" y="531449"/>
            <a:ext cx="6960747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Abstract</a:t>
            </a:r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0" y="111917"/>
            <a:ext cx="2775858" cy="388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30175" y="1635760"/>
            <a:ext cx="11826240" cy="47580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 sz="2400" dirty="0">
                <a:latin typeface="Times New Roman" panose="02020603050405020304" charset="0"/>
                <a:cs typeface="Times New Roman" panose="02020603050405020304" charset="0"/>
              </a:rPr>
              <a:t>This project focuses on developing an advanced vehicle platooning system that is adaptable to various vehicle types, including trucks, buses, and cars. </a:t>
            </a: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 sz="2400" dirty="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sz="2400" dirty="0">
                <a:latin typeface="Times New Roman" panose="02020603050405020304" charset="0"/>
                <a:cs typeface="Times New Roman" panose="02020603050405020304" charset="0"/>
              </a:rPr>
              <a:t>Propose an integrated communication framework for vehicle platooning.</a:t>
            </a: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sz="2400" dirty="0">
                <a:latin typeface="Times New Roman" panose="02020603050405020304" charset="0"/>
                <a:cs typeface="Times New Roman" panose="02020603050405020304" charset="0"/>
              </a:rPr>
              <a:t>Utilize existing communication standards, including Dedicated Short-Range Communications (DSRC) and Cellular Vehicle-to-Everything (C-V2X).</a:t>
            </a: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sz="2400" dirty="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sz="2400" dirty="0">
                <a:latin typeface="Times New Roman" panose="02020603050405020304" charset="0"/>
                <a:cs typeface="Times New Roman" panose="02020603050405020304" charset="0"/>
              </a:rPr>
              <a:t>Integrate Group Communication Protocol (GRP) and Geographical Routing Protocol (GPSR) to improve communication efficiency.</a:t>
            </a: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sz="2400" dirty="0">
                <a:latin typeface="Times New Roman" panose="02020603050405020304" charset="0"/>
                <a:cs typeface="Times New Roman" panose="02020603050405020304" charset="0"/>
              </a:rPr>
              <a:t>The solution contributes to the development of </a:t>
            </a:r>
            <a:r>
              <a:rPr lang="en-US" sz="2400" b="1" dirty="0">
                <a:latin typeface="Times New Roman" panose="02020603050405020304" charset="0"/>
                <a:cs typeface="Times New Roman" panose="02020603050405020304" charset="0"/>
              </a:rPr>
              <a:t>intelligent transportation systems</a:t>
            </a:r>
            <a:r>
              <a:rPr lang="en-US" sz="2400" dirty="0">
                <a:latin typeface="Times New Roman" panose="02020603050405020304" charset="0"/>
                <a:cs typeface="Times New Roman" panose="02020603050405020304" charset="0"/>
              </a:rPr>
              <a:t> through reliable and adaptive communication methods.</a:t>
            </a:r>
            <a:endParaRPr lang="en-US" sz="2400" dirty="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/>
          <p:cNvSpPr txBox="1"/>
          <p:nvPr/>
        </p:nvSpPr>
        <p:spPr>
          <a:xfrm>
            <a:off x="130661" y="500969"/>
            <a:ext cx="4457033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Introduction</a:t>
            </a:r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0" y="111917"/>
            <a:ext cx="2775858" cy="388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</a:t>
            </a:r>
            <a:r>
              <a:rPr lang="en-US" sz="20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321945" y="1841500"/>
            <a:ext cx="11031220" cy="46234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Vehicle platooning refers to a group of vehicles that travel closely together, coordinated through automated driving technologies and Vehicle-to-Vehicle (V2V) communication.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The primary goal is to improve road safety, reduce fuel consumption, and enhance traffic flow.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786120" y="3829685"/>
            <a:ext cx="5568315" cy="2737485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01040" y="3829685"/>
            <a:ext cx="4862195" cy="27381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236706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/>
          <p:cNvSpPr txBox="1"/>
          <p:nvPr/>
        </p:nvSpPr>
        <p:spPr>
          <a:xfrm>
            <a:off x="566906" y="621619"/>
            <a:ext cx="4457033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Literature Survey</a:t>
            </a:r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0" y="111917"/>
            <a:ext cx="2775858" cy="388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7303135" y="3582670"/>
            <a:ext cx="4282440" cy="24472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59223" y="1021976"/>
            <a:ext cx="10972165" cy="5671828"/>
          </a:xfrm>
        </p:spPr>
        <p:txBody>
          <a:bodyPr>
            <a:normAutofit fontScale="90000" lnSpcReduction="20000"/>
          </a:bodyPr>
          <a:lstStyle/>
          <a:p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sz="1400" b="0" i="0" dirty="0">
              <a:solidFill>
                <a:srgbClr val="1F1F1F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800" dirty="0">
                <a:latin typeface="Times New Roman" panose="02020603050405020304" charset="0"/>
                <a:cs typeface="Times New Roman" panose="02020603050405020304" charset="0"/>
              </a:rPr>
              <a:t>Vehicle Platooning: A Detailed Literature Review on Environmental Impacts and Future Research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sz="1800" dirty="0">
                <a:latin typeface="Times New Roman" panose="02020603050405020304" charset="0"/>
                <a:cs typeface="Times New Roman" panose="02020603050405020304" charset="0"/>
              </a:rPr>
              <a:t> (https://www.mdpi.com/2673-7590/4/2/28)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alt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IN" altLang="en-US" sz="1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IN" altLang="en-US" sz="4890" dirty="0">
                <a:latin typeface="Times New Roman" panose="02020603050405020304" charset="0"/>
                <a:cs typeface="Times New Roman" panose="02020603050405020304" charset="0"/>
              </a:rPr>
              <a:t>.</a:t>
            </a:r>
            <a:r>
              <a:rPr lang="en-IN" altLang="en-US" sz="1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1800" dirty="0">
                <a:latin typeface="Times New Roman" panose="02020603050405020304" charset="0"/>
                <a:cs typeface="Times New Roman" panose="02020603050405020304" charset="0"/>
              </a:rPr>
              <a:t>A Comprehensive Review of Geographic Routing Protocols in Wireless Sensor Network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</a:rPr>
              <a:t>(</a:t>
            </a: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  <a:hlinkClick r:id="rId1"/>
              </a:rPr>
              <a:t>https://library.acadlore.com/IDA/2022/1/1/IDA_01.01_03.pdf</a:t>
            </a: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</a:rPr>
              <a:t>)</a:t>
            </a:r>
            <a:endParaRPr lang="en-US" alt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alt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 Prediction-based Greedy Perimeter Stateless Routing Protocol for Vehicular Self-organizing Network</a:t>
            </a:r>
            <a:endParaRPr lang="en-US" sz="1800" b="0" i="0" dirty="0">
              <a:solidFill>
                <a:srgbClr val="333333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</a:rPr>
              <a:t>(</a:t>
            </a: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  <a:hlinkClick r:id="rId2"/>
              </a:rPr>
              <a:t>https://iopscience.iop.org/article/10.1088/1757-899X/322/5/052019</a:t>
            </a: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</a:rPr>
              <a:t>)</a:t>
            </a:r>
            <a:endParaRPr lang="en-US" alt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600" i="0" dirty="0">
                <a:solidFill>
                  <a:srgbClr val="333333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Survey on Challenges and Solutions of C-V2X Communication Technology</a:t>
            </a:r>
            <a:endParaRPr lang="en-US" sz="1600" i="0" dirty="0">
              <a:solidFill>
                <a:srgbClr val="333333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</a:rPr>
              <a:t> (</a:t>
            </a: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  <a:hlinkClick r:id="rId3"/>
              </a:rPr>
              <a:t>https://ieeexplore.ieee.org/document/10201105</a:t>
            </a: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</a:rPr>
              <a:t>)</a:t>
            </a:r>
            <a:endParaRPr lang="en-US" alt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alt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800" dirty="0">
                <a:latin typeface="Times New Roman" panose="02020603050405020304" charset="0"/>
                <a:cs typeface="Times New Roman" panose="02020603050405020304" charset="0"/>
              </a:rPr>
              <a:t>Analysis of greedy perimeter stateless routing protocol network simulation using bird flocking algorithm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</a:rPr>
              <a:t>(</a:t>
            </a: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  <a:hlinkClick r:id="rId4"/>
              </a:rPr>
              <a:t>https://www.researchgate.net/publication/359624349_Analysis_of_Greedy_Perimeter_Stateless_Routing_Protocol_Network_Simulation_using_Bird_Flocking_Algorithm</a:t>
            </a:r>
            <a:r>
              <a:rPr lang="en-US" altLang="en-US" sz="1800" dirty="0">
                <a:latin typeface="Times New Roman" panose="02020603050405020304" charset="0"/>
                <a:cs typeface="Times New Roman" panose="02020603050405020304" charset="0"/>
              </a:rPr>
              <a:t>)</a:t>
            </a:r>
            <a:endParaRPr lang="en-US" altLang="en-US" sz="18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buNone/>
            </a:pPr>
            <a:endParaRPr lang="en-US" altLang="en-US" sz="1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/>
          <p:cNvSpPr txBox="1"/>
          <p:nvPr/>
        </p:nvSpPr>
        <p:spPr>
          <a:xfrm>
            <a:off x="321796" y="650194"/>
            <a:ext cx="4457033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Existing Systems</a:t>
            </a:r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0" y="111917"/>
            <a:ext cx="2775858" cy="388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84586" y="1953022"/>
            <a:ext cx="10286826" cy="431481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IN" sz="2000" b="1" dirty="0">
                <a:latin typeface="Times New Roman" panose="02020603050405020304" charset="0"/>
                <a:cs typeface="Times New Roman" panose="02020603050405020304" charset="0"/>
              </a:rPr>
              <a:t>DSRC (Dedicated Short-Range Communication)</a:t>
            </a: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DSRC is a wireless communication technology designed specifically for vehicular communication.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Wingdings" panose="05000000000000000000" charset="0"/>
              <a:buNone/>
            </a:pP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DSRC is a Wi-Fi-like communication technology designed specifically for vehicle-to-vehicle (V2V) and vehicle-to-infrastructure (V2I) communication.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Wingdings" panose="05000000000000000000" charset="0"/>
              <a:buNone/>
            </a:pP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It has a range of about 300 meters and can handle high-speed data transfer, making it suitable for real-time communication in fast-moving vehicles.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Wingdings" panose="05000000000000000000" charset="0"/>
              <a:buNone/>
            </a:pP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Challenges: Limited range, potential interference, and slower adoption compared to newer technologies like C-V2X.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/>
          <p:cNvSpPr txBox="1"/>
          <p:nvPr/>
        </p:nvSpPr>
        <p:spPr>
          <a:xfrm>
            <a:off x="321796" y="650194"/>
            <a:ext cx="4457033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Existing Systems</a:t>
            </a:r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0" y="111917"/>
            <a:ext cx="2775858" cy="388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84586" y="1953022"/>
            <a:ext cx="10286826" cy="431481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IN" sz="2000" b="1" dirty="0">
                <a:latin typeface="Times New Roman" panose="02020603050405020304" charset="0"/>
                <a:cs typeface="Times New Roman" panose="02020603050405020304" charset="0"/>
              </a:rPr>
              <a:t>C-V2X (Cellular Vehicle-to-Everything)</a:t>
            </a:r>
            <a:r>
              <a:rPr lang="en-IN" sz="2000" dirty="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C-V2X is a cellular-based technology that allows vehicles to communicate with each other (V2V), with infrastructure (V2I</a:t>
            </a:r>
            <a:r>
              <a:rPr lang="en-IN" altLang="en-US" sz="2000" dirty="0">
                <a:latin typeface="Times New Roman" panose="02020603050405020304" charset="0"/>
                <a:cs typeface="Times New Roman" panose="02020603050405020304" charset="0"/>
              </a:rPr>
              <a:t>)</a:t>
            </a: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 and with the broader network (V2N).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Wingdings" panose="05000000000000000000" charset="0"/>
              <a:buNone/>
            </a:pP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Enables V2V</a:t>
            </a:r>
            <a:r>
              <a:rPr lang="en-IN" altLang="en-US" sz="2000" dirty="0">
                <a:latin typeface="Times New Roman" panose="02020603050405020304" charset="0"/>
                <a:cs typeface="Times New Roman" panose="02020603050405020304" charset="0"/>
              </a:rPr>
              <a:t>(Vehicle to Vehicle) and</a:t>
            </a: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 V2I</a:t>
            </a:r>
            <a:r>
              <a:rPr lang="en-IN" altLang="en-US" sz="2000" dirty="0">
                <a:latin typeface="Times New Roman" panose="02020603050405020304" charset="0"/>
                <a:cs typeface="Times New Roman" panose="02020603050405020304" charset="0"/>
              </a:rPr>
              <a:t>(</a:t>
            </a:r>
            <a:r>
              <a:rPr lang="en-IN" altLang="en-US" sz="20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Vehicle to Infrastructure)</a:t>
            </a: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 communication without involving the cellular network.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C-V2X offers greater range and the ability to support higher bandwidth through cellular networks. It also prepares for 5G, which will further enhance speed and responsivenes</a:t>
            </a:r>
            <a:r>
              <a:rPr lang="en-IN" altLang="en-US" sz="2000" dirty="0">
                <a:latin typeface="Times New Roman" panose="02020603050405020304" charset="0"/>
                <a:cs typeface="Times New Roman" panose="02020603050405020304" charset="0"/>
              </a:rPr>
              <a:t>s.</a:t>
            </a:r>
            <a:endParaRPr lang="en-IN" alt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endParaRPr lang="en-IN" alt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IN" altLang="en-US" sz="2000" dirty="0">
                <a:latin typeface="Times New Roman" panose="02020603050405020304" charset="0"/>
                <a:cs typeface="Times New Roman" panose="02020603050405020304" charset="0"/>
              </a:rPr>
              <a:t>Challenges: Depends on cellular network availability, and currently, the ecosystem is still developing compared to DSRC’s more established standards.</a:t>
            </a:r>
            <a:endParaRPr lang="en-IN" alt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593725" y="365125"/>
            <a:ext cx="5139055" cy="292481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16600" y="365125"/>
            <a:ext cx="5536565" cy="29248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725" y="3611880"/>
            <a:ext cx="5034280" cy="28841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0100" y="3561715"/>
            <a:ext cx="5472430" cy="29343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/>
          <p:cNvSpPr txBox="1"/>
          <p:nvPr/>
        </p:nvSpPr>
        <p:spPr>
          <a:xfrm>
            <a:off x="321796" y="531449"/>
            <a:ext cx="4457033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Proposed System</a:t>
            </a:r>
            <a:endParaRPr lang="en-US" sz="36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0" y="111917"/>
            <a:ext cx="2775858" cy="388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Applicative  Project-1</a:t>
            </a:r>
            <a:endParaRPr lang="en-US" sz="2000" b="1" dirty="0">
              <a:solidFill>
                <a:srgbClr val="00206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11455" y="1958975"/>
            <a:ext cx="11406505" cy="45173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Goals of the Project</a:t>
            </a:r>
            <a:r>
              <a:rPr lang="en-IN" altLang="en-US" sz="2000" dirty="0"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IN" alt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alt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altLang="en-US" sz="2000" dirty="0">
                <a:latin typeface="Times New Roman" panose="02020603050405020304" charset="0"/>
                <a:cs typeface="Times New Roman" panose="02020603050405020304" charset="0"/>
              </a:rPr>
              <a:t>Objective 1: </a:t>
            </a:r>
            <a:r>
              <a:rPr lang="en-US" altLang="en-US" sz="2000" dirty="0">
                <a:latin typeface="Times New Roman" panose="02020603050405020304" charset="0"/>
                <a:cs typeface="Times New Roman" panose="02020603050405020304" charset="0"/>
              </a:rPr>
              <a:t>To i</a:t>
            </a: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ntegrate DSRC and C-V2X with GRP and GPSR to create a robust communication framework that optimizes data exchange within vehicle platoons, ensuring timely and reliable communication.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altLang="en-US" sz="2000" dirty="0">
                <a:latin typeface="Times New Roman" panose="02020603050405020304" charset="0"/>
                <a:cs typeface="Times New Roman" panose="02020603050405020304" charset="0"/>
              </a:rPr>
              <a:t>Objective 2:</a:t>
            </a: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Implement GRP to enable dynamic formation and reconfiguration of vehicle groups based on real-time conditions, improving adaptability and responsiveness in changing traffic environments.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alt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altLang="en-US" sz="2000" dirty="0">
                <a:latin typeface="Times New Roman" panose="02020603050405020304" charset="0"/>
                <a:cs typeface="Times New Roman" panose="02020603050405020304" charset="0"/>
              </a:rPr>
              <a:t>Objective 3:</a:t>
            </a:r>
            <a:r>
              <a:rPr lang="en-US" sz="2000" dirty="0">
                <a:latin typeface="Times New Roman" panose="02020603050405020304" charset="0"/>
                <a:cs typeface="Times New Roman" panose="02020603050405020304" charset="0"/>
              </a:rPr>
              <a:t>Utilize GPSR to enhance routing decisions based on geographic positioning, minimizing delays and ensuring efficient data delivery between vehicles in the platoon.</a:t>
            </a:r>
            <a:endParaRPr lang="en-IN" alt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WOU New</Template>
  <TotalTime>0</TotalTime>
  <Words>6125</Words>
  <Application>WPS Presentation</Application>
  <PresentationFormat>Widescreen</PresentationFormat>
  <Paragraphs>187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6" baseType="lpstr">
      <vt:lpstr>Arial</vt:lpstr>
      <vt:lpstr>SimSun</vt:lpstr>
      <vt:lpstr>Wingdings</vt:lpstr>
      <vt:lpstr>Times New Roman</vt:lpstr>
      <vt:lpstr>LM Roman 10</vt:lpstr>
      <vt:lpstr>Segoe Print</vt:lpstr>
      <vt:lpstr>Wingdings</vt:lpstr>
      <vt:lpstr>Microsoft YaHei</vt:lpstr>
      <vt:lpstr>Arial Unicode MS</vt:lpstr>
      <vt:lpstr>Calibri Light</vt:lpstr>
      <vt:lpstr>Calibri</vt:lpstr>
      <vt:lpstr>Office Theme</vt:lpstr>
      <vt:lpstr>Applicative  Project-1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Faculty  Work Plan</dc:title>
  <dc:creator>Debdutta Choudhury</dc:creator>
  <cp:lastModifiedBy>Siri Sakhamuri</cp:lastModifiedBy>
  <cp:revision>103</cp:revision>
  <dcterms:created xsi:type="dcterms:W3CDTF">2023-12-15T05:16:00Z</dcterms:created>
  <dcterms:modified xsi:type="dcterms:W3CDTF">2024-09-26T17:13:09Z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770A46F5B4F744C5BF464C1B313482CE_12</vt:lpwstr>
  </property>
  <property fmtid="{D5CDD505-2E9C-101B-9397-08002B2CF9AE}" pid="3" name="KSOProductBuildVer">
    <vt:lpwstr>1033-12.2.0.18283</vt:lpwstr>
  </property>
</Properties>
</file>

<file path=docProps/thumbnail.jpeg>
</file>